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70" r:id="rId3"/>
    <p:sldId id="258" r:id="rId4"/>
    <p:sldId id="269" r:id="rId5"/>
    <p:sldId id="278" r:id="rId6"/>
    <p:sldId id="273" r:id="rId7"/>
    <p:sldId id="260" r:id="rId8"/>
    <p:sldId id="271" r:id="rId9"/>
    <p:sldId id="272" r:id="rId10"/>
    <p:sldId id="262" r:id="rId11"/>
    <p:sldId id="263" r:id="rId12"/>
    <p:sldId id="264" r:id="rId13"/>
    <p:sldId id="279" r:id="rId14"/>
    <p:sldId id="265" r:id="rId15"/>
    <p:sldId id="266" r:id="rId16"/>
    <p:sldId id="267" r:id="rId17"/>
    <p:sldId id="274" r:id="rId18"/>
    <p:sldId id="275" r:id="rId19"/>
    <p:sldId id="276" r:id="rId20"/>
    <p:sldId id="2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36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71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5836D4E8-68AB-42AA-83DF-9CA23FF2CBC2}" type="slidenum">
              <a:rPr lang="en-US"/>
              <a:pPr>
                <a:defRPr/>
              </a:pPr>
              <a:t>‹#›</a:t>
            </a:fld>
            <a:endParaRPr lang="en-US"/>
          </a:p>
        </p:txBody>
      </p:sp>
    </p:spTree>
    <p:extLst>
      <p:ext uri="{BB962C8B-B14F-4D97-AF65-F5344CB8AC3E}">
        <p14:creationId xmlns:p14="http://schemas.microsoft.com/office/powerpoint/2010/main" val="12632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FE685CA-13D6-4A1B-8F18-0F71069C18A4}" type="slidenum">
              <a:rPr lang="en-US"/>
              <a:pPr>
                <a:defRPr/>
              </a:pPr>
              <a:t>‹#›</a:t>
            </a:fld>
            <a:endParaRPr lang="en-US"/>
          </a:p>
        </p:txBody>
      </p:sp>
    </p:spTree>
    <p:extLst>
      <p:ext uri="{BB962C8B-B14F-4D97-AF65-F5344CB8AC3E}">
        <p14:creationId xmlns:p14="http://schemas.microsoft.com/office/powerpoint/2010/main" val="112366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540A591-F78A-48AD-B186-4BE79DA16B6D}" type="slidenum">
              <a:rPr lang="en-US"/>
              <a:pPr>
                <a:defRPr/>
              </a:pPr>
              <a:t>‹#›</a:t>
            </a:fld>
            <a:endParaRPr lang="en-US"/>
          </a:p>
        </p:txBody>
      </p:sp>
    </p:spTree>
    <p:extLst>
      <p:ext uri="{BB962C8B-B14F-4D97-AF65-F5344CB8AC3E}">
        <p14:creationId xmlns:p14="http://schemas.microsoft.com/office/powerpoint/2010/main" val="350887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F3ADABA-7DF5-4D4D-9994-50997EEAB3B3}" type="slidenum">
              <a:rPr lang="en-US"/>
              <a:pPr>
                <a:defRPr/>
              </a:pPr>
              <a:t>‹#›</a:t>
            </a:fld>
            <a:endParaRPr lang="en-US"/>
          </a:p>
        </p:txBody>
      </p:sp>
    </p:spTree>
    <p:extLst>
      <p:ext uri="{BB962C8B-B14F-4D97-AF65-F5344CB8AC3E}">
        <p14:creationId xmlns:p14="http://schemas.microsoft.com/office/powerpoint/2010/main" val="359683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2E112CC-3A01-4829-9E67-9EAA2479E12E}" type="slidenum">
              <a:rPr lang="en-US"/>
              <a:pPr>
                <a:defRPr/>
              </a:pPr>
              <a:t>‹#›</a:t>
            </a:fld>
            <a:endParaRPr lang="en-US"/>
          </a:p>
        </p:txBody>
      </p:sp>
    </p:spTree>
    <p:extLst>
      <p:ext uri="{BB962C8B-B14F-4D97-AF65-F5344CB8AC3E}">
        <p14:creationId xmlns:p14="http://schemas.microsoft.com/office/powerpoint/2010/main" val="418379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48BB975-FAA8-4C65-9D79-BA8F8D3EE757}" type="slidenum">
              <a:rPr lang="en-US"/>
              <a:pPr>
                <a:defRPr/>
              </a:pPr>
              <a:t>‹#›</a:t>
            </a:fld>
            <a:endParaRPr lang="en-US"/>
          </a:p>
        </p:txBody>
      </p:sp>
    </p:spTree>
    <p:extLst>
      <p:ext uri="{BB962C8B-B14F-4D97-AF65-F5344CB8AC3E}">
        <p14:creationId xmlns:p14="http://schemas.microsoft.com/office/powerpoint/2010/main" val="68285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AC811A13-E333-4542-AFDF-9A269BFC75CA}" type="slidenum">
              <a:rPr lang="en-US"/>
              <a:pPr>
                <a:defRPr/>
              </a:pPr>
              <a:t>‹#›</a:t>
            </a:fld>
            <a:endParaRPr lang="en-US"/>
          </a:p>
        </p:txBody>
      </p:sp>
    </p:spTree>
    <p:extLst>
      <p:ext uri="{BB962C8B-B14F-4D97-AF65-F5344CB8AC3E}">
        <p14:creationId xmlns:p14="http://schemas.microsoft.com/office/powerpoint/2010/main" val="16888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DF20D4E-E8DB-4158-B13F-1936E75CF2B4}" type="slidenum">
              <a:rPr lang="en-US"/>
              <a:pPr>
                <a:defRPr/>
              </a:pPr>
              <a:t>‹#›</a:t>
            </a:fld>
            <a:endParaRPr lang="en-US"/>
          </a:p>
        </p:txBody>
      </p:sp>
    </p:spTree>
    <p:extLst>
      <p:ext uri="{BB962C8B-B14F-4D97-AF65-F5344CB8AC3E}">
        <p14:creationId xmlns:p14="http://schemas.microsoft.com/office/powerpoint/2010/main" val="118706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BF45DBA-38F3-47D0-95E1-47D605A54B3E}" type="slidenum">
              <a:rPr lang="en-US"/>
              <a:pPr>
                <a:defRPr/>
              </a:pPr>
              <a:t>‹#›</a:t>
            </a:fld>
            <a:endParaRPr lang="en-US"/>
          </a:p>
        </p:txBody>
      </p:sp>
    </p:spTree>
    <p:extLst>
      <p:ext uri="{BB962C8B-B14F-4D97-AF65-F5344CB8AC3E}">
        <p14:creationId xmlns:p14="http://schemas.microsoft.com/office/powerpoint/2010/main" val="149511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D5F5880-9C8B-4C6C-B453-680F18E57518}" type="slidenum">
              <a:rPr lang="en-US"/>
              <a:pPr>
                <a:defRPr/>
              </a:pPr>
              <a:t>‹#›</a:t>
            </a:fld>
            <a:endParaRPr lang="en-US"/>
          </a:p>
        </p:txBody>
      </p:sp>
    </p:spTree>
    <p:extLst>
      <p:ext uri="{BB962C8B-B14F-4D97-AF65-F5344CB8AC3E}">
        <p14:creationId xmlns:p14="http://schemas.microsoft.com/office/powerpoint/2010/main" val="381881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274D906-C2EE-42B5-B3D3-91EB0F83ED06}" type="slidenum">
              <a:rPr lang="en-US"/>
              <a:pPr>
                <a:defRPr/>
              </a:pPr>
              <a:t>‹#›</a:t>
            </a:fld>
            <a:endParaRPr lang="en-US"/>
          </a:p>
        </p:txBody>
      </p:sp>
    </p:spTree>
    <p:extLst>
      <p:ext uri="{BB962C8B-B14F-4D97-AF65-F5344CB8AC3E}">
        <p14:creationId xmlns:p14="http://schemas.microsoft.com/office/powerpoint/2010/main" val="42431424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5"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endParaRPr lang="en-US"/>
          </a:p>
        </p:txBody>
      </p:sp>
      <p:sp>
        <p:nvSpPr>
          <p:cNvPr id="6156"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6157"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smtClean="0">
                <a:solidFill>
                  <a:schemeClr val="bg1"/>
                </a:solidFill>
              </a:defRPr>
            </a:lvl1pPr>
          </a:lstStyle>
          <a:p>
            <a:pPr>
              <a:defRPr/>
            </a:pPr>
            <a:fld id="{A43A4992-6844-4C5E-A527-84DCFE9380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pPr eaLnBrk="1" hangingPunct="1"/>
            <a:r>
              <a:rPr lang="en-US" sz="3200" dirty="0" smtClean="0"/>
              <a:t> </a:t>
            </a:r>
            <a:r>
              <a:rPr lang="en-US" sz="3200" dirty="0" smtClean="0"/>
              <a:t>Tuning in to God’s Language: </a:t>
            </a:r>
            <a:r>
              <a:rPr lang="en-US" sz="3200" dirty="0" smtClean="0"/>
              <a:t>Christian </a:t>
            </a:r>
            <a:r>
              <a:rPr lang="en-US" sz="3200" dirty="0" smtClean="0"/>
              <a:t>Dream Interpretation</a:t>
            </a:r>
          </a:p>
        </p:txBody>
      </p:sp>
      <p:sp>
        <p:nvSpPr>
          <p:cNvPr id="9219" name="Rectangle 3"/>
          <p:cNvSpPr>
            <a:spLocks noGrp="1" noChangeArrowheads="1"/>
          </p:cNvSpPr>
          <p:nvPr>
            <p:ph type="body" idx="1"/>
          </p:nvPr>
        </p:nvSpPr>
        <p:spPr/>
        <p:txBody>
          <a:bodyPr/>
          <a:lstStyle/>
          <a:p>
            <a:pPr eaLnBrk="1" hangingPunct="1">
              <a:lnSpc>
                <a:spcPct val="90000"/>
              </a:lnSpc>
            </a:pPr>
            <a:r>
              <a:rPr lang="en-US" smtClean="0"/>
              <a:t>Dream – “A sequence of images, etc. passing through a sleeping person’s mind.” (Webster)</a:t>
            </a:r>
          </a:p>
          <a:p>
            <a:pPr eaLnBrk="1" hangingPunct="1">
              <a:lnSpc>
                <a:spcPct val="90000"/>
              </a:lnSpc>
            </a:pPr>
            <a:r>
              <a:rPr lang="en-US" smtClean="0"/>
              <a:t>Vision – “A mental image” (Webster)</a:t>
            </a:r>
          </a:p>
          <a:p>
            <a:pPr eaLnBrk="1" hangingPunct="1">
              <a:lnSpc>
                <a:spcPct val="90000"/>
              </a:lnSpc>
            </a:pPr>
            <a:r>
              <a:rPr lang="en-US" smtClean="0"/>
              <a:t>A close connection in the Hebrew – Job 33:15-16</a:t>
            </a:r>
          </a:p>
          <a:p>
            <a:pPr eaLnBrk="1" hangingPunct="1">
              <a:lnSpc>
                <a:spcPct val="90000"/>
              </a:lnSpc>
            </a:pPr>
            <a:r>
              <a:rPr lang="en-US" smtClean="0"/>
              <a:t>Daydreaming is man utilizing the visionary process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t>Five Ways to Recall Your Dreams</a:t>
            </a:r>
          </a:p>
        </p:txBody>
      </p:sp>
      <p:sp>
        <p:nvSpPr>
          <p:cNvPr id="14339" name="Rectangle 3"/>
          <p:cNvSpPr>
            <a:spLocks noGrp="1" noChangeArrowheads="1"/>
          </p:cNvSpPr>
          <p:nvPr>
            <p:ph type="body" idx="1"/>
          </p:nvPr>
        </p:nvSpPr>
        <p:spPr/>
        <p:txBody>
          <a:bodyPr/>
          <a:lstStyle/>
          <a:p>
            <a:pPr marL="533400" indent="-533400" eaLnBrk="1" hangingPunct="1">
              <a:lnSpc>
                <a:spcPct val="90000"/>
              </a:lnSpc>
              <a:buFont typeface="Wingdings" pitchFamily="2" charset="2"/>
              <a:buAutoNum type="arabicPeriod"/>
            </a:pPr>
            <a:r>
              <a:rPr lang="en-US" sz="2400" smtClean="0"/>
              <a:t>Say to yourself, “I believe dreams contain a valid message.”</a:t>
            </a:r>
          </a:p>
          <a:p>
            <a:pPr marL="533400" indent="-533400" eaLnBrk="1" hangingPunct="1">
              <a:lnSpc>
                <a:spcPct val="90000"/>
              </a:lnSpc>
              <a:buFont typeface="Wingdings" pitchFamily="2" charset="2"/>
              <a:buAutoNum type="arabicPeriod"/>
            </a:pPr>
            <a:r>
              <a:rPr lang="en-US" sz="2400" smtClean="0"/>
              <a:t>Ask God to speak to you through dreams as you fall asleep.</a:t>
            </a:r>
          </a:p>
          <a:p>
            <a:pPr marL="533400" indent="-533400" eaLnBrk="1" hangingPunct="1">
              <a:lnSpc>
                <a:spcPct val="90000"/>
              </a:lnSpc>
              <a:buFont typeface="Wingdings" pitchFamily="2" charset="2"/>
              <a:buAutoNum type="arabicPeriod"/>
            </a:pPr>
            <a:r>
              <a:rPr lang="en-US" sz="2400" smtClean="0"/>
              <a:t>Put your journal beside your bed and immediately record your dreams upon awakening!</a:t>
            </a:r>
          </a:p>
          <a:p>
            <a:pPr marL="533400" indent="-533400" eaLnBrk="1" hangingPunct="1">
              <a:lnSpc>
                <a:spcPct val="90000"/>
              </a:lnSpc>
              <a:buFont typeface="Wingdings" pitchFamily="2" charset="2"/>
              <a:buAutoNum type="arabicPeriod"/>
            </a:pPr>
            <a:r>
              <a:rPr lang="en-US" sz="2400" smtClean="0"/>
              <a:t>Get eight hours of sleep, as the entire last hour will be dream-time.</a:t>
            </a:r>
          </a:p>
          <a:p>
            <a:pPr marL="533400" indent="-533400" eaLnBrk="1" hangingPunct="1">
              <a:lnSpc>
                <a:spcPct val="90000"/>
              </a:lnSpc>
              <a:buFont typeface="Wingdings" pitchFamily="2" charset="2"/>
              <a:buAutoNum type="arabicPeriod"/>
            </a:pPr>
            <a:r>
              <a:rPr lang="en-US" sz="2400" smtClean="0"/>
              <a:t>Awaken naturally.  Alarms and such can shatter dream recall.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z="3200" smtClean="0"/>
              <a:t>Seven Foundational Principles for Interpreting Dreams</a:t>
            </a:r>
          </a:p>
        </p:txBody>
      </p:sp>
      <p:sp>
        <p:nvSpPr>
          <p:cNvPr id="15363" name="Rectangle 3"/>
          <p:cNvSpPr>
            <a:spLocks noGrp="1" noChangeArrowheads="1"/>
          </p:cNvSpPr>
          <p:nvPr>
            <p:ph type="body" idx="1"/>
          </p:nvPr>
        </p:nvSpPr>
        <p:spPr/>
        <p:txBody>
          <a:bodyPr/>
          <a:lstStyle/>
          <a:p>
            <a:pPr marL="533400" indent="-533400" eaLnBrk="1" hangingPunct="1">
              <a:buFont typeface="Wingdings" pitchFamily="2" charset="2"/>
              <a:buAutoNum type="arabicPeriod"/>
            </a:pPr>
            <a:r>
              <a:rPr lang="en-US" sz="2400" smtClean="0"/>
              <a:t>Most dreams are symbolic.</a:t>
            </a:r>
          </a:p>
          <a:p>
            <a:pPr marL="533400" indent="-533400" eaLnBrk="1" hangingPunct="1">
              <a:buFont typeface="Wingdings" pitchFamily="2" charset="2"/>
              <a:buAutoNum type="arabicPeriod"/>
            </a:pPr>
            <a:r>
              <a:rPr lang="en-US" sz="2400" smtClean="0"/>
              <a:t>The symbols come from the dreamer’s life.</a:t>
            </a:r>
          </a:p>
          <a:p>
            <a:pPr marL="533400" indent="-533400" eaLnBrk="1" hangingPunct="1">
              <a:buFont typeface="Wingdings" pitchFamily="2" charset="2"/>
              <a:buAutoNum type="arabicPeriod"/>
            </a:pPr>
            <a:r>
              <a:rPr lang="en-US" sz="2400" smtClean="0"/>
              <a:t>The dream generally speaks of the concerns which your heart is currently facing.</a:t>
            </a:r>
          </a:p>
          <a:p>
            <a:pPr marL="533400" indent="-533400" eaLnBrk="1" hangingPunct="1">
              <a:buFont typeface="Wingdings" pitchFamily="2" charset="2"/>
              <a:buAutoNum type="arabicPeriod"/>
            </a:pPr>
            <a:r>
              <a:rPr lang="en-US" sz="2400" smtClean="0"/>
              <a:t>The meaning of the dream must be drawn from the dreamer.</a:t>
            </a:r>
          </a:p>
          <a:p>
            <a:pPr marL="533400" indent="-533400" eaLnBrk="1" hangingPunct="1">
              <a:buFont typeface="Wingdings" pitchFamily="2" charset="2"/>
              <a:buAutoNum type="arabicPeriod"/>
            </a:pPr>
            <a:r>
              <a:rPr lang="en-US" sz="2400" smtClean="0"/>
              <a:t>The dreamer’s heart will leap and “witness” and say, “Aha!” with the correct interpretation.</a:t>
            </a:r>
          </a:p>
          <a:p>
            <a:pPr marL="533400" indent="-533400" eaLnBrk="1" hangingPunct="1"/>
            <a:endParaRPr lang="en-US"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sz="3200" smtClean="0"/>
              <a:t>Seven Foundational Principles for Interpreting Dreams</a:t>
            </a:r>
          </a:p>
        </p:txBody>
      </p:sp>
      <p:sp>
        <p:nvSpPr>
          <p:cNvPr id="16387" name="Rectangle 3"/>
          <p:cNvSpPr>
            <a:spLocks noGrp="1" noChangeArrowheads="1"/>
          </p:cNvSpPr>
          <p:nvPr>
            <p:ph type="body" idx="1"/>
          </p:nvPr>
        </p:nvSpPr>
        <p:spPr/>
        <p:txBody>
          <a:bodyPr/>
          <a:lstStyle/>
          <a:p>
            <a:pPr marL="533400" indent="-533400" eaLnBrk="1" hangingPunct="1">
              <a:buFont typeface="Wingdings" pitchFamily="2" charset="2"/>
              <a:buAutoNum type="arabicPeriod" startAt="6"/>
            </a:pPr>
            <a:r>
              <a:rPr lang="en-US" smtClean="0"/>
              <a:t>Dreams reveal but do not condemn.</a:t>
            </a:r>
          </a:p>
          <a:p>
            <a:pPr marL="533400" indent="-533400" eaLnBrk="1" hangingPunct="1">
              <a:buFont typeface="Wingdings" pitchFamily="2" charset="2"/>
              <a:buAutoNum type="arabicPeriod" startAt="6"/>
            </a:pPr>
            <a:r>
              <a:rPr lang="en-US" smtClean="0"/>
              <a:t>Never make a major decision in your life based only on a dream.</a:t>
            </a:r>
          </a:p>
          <a:p>
            <a:pPr marL="533400" indent="-533400" eaLnBrk="1" hangingPunct="1"/>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sz="3200" dirty="0" smtClean="0"/>
              <a:t>Four Fast Track Questions</a:t>
            </a:r>
            <a:r>
              <a:rPr lang="en-US" sz="3200" dirty="0" smtClean="0"/>
              <a:t> </a:t>
            </a:r>
            <a:r>
              <a:rPr lang="en-US" sz="3200" dirty="0" smtClean="0"/>
              <a:t>for Interpreting Dreams</a:t>
            </a:r>
          </a:p>
        </p:txBody>
      </p:sp>
      <p:sp>
        <p:nvSpPr>
          <p:cNvPr id="16387" name="Rectangle 3"/>
          <p:cNvSpPr>
            <a:spLocks noGrp="1" noChangeArrowheads="1"/>
          </p:cNvSpPr>
          <p:nvPr>
            <p:ph type="body" idx="1"/>
          </p:nvPr>
        </p:nvSpPr>
        <p:spPr/>
        <p:txBody>
          <a:bodyPr/>
          <a:lstStyle/>
          <a:p>
            <a:r>
              <a:rPr lang="en-US" dirty="0"/>
              <a:t>Who or what is the dream about, and what area of your life </a:t>
            </a:r>
            <a:r>
              <a:rPr lang="en-US" dirty="0" smtClean="0"/>
              <a:t>does </a:t>
            </a:r>
            <a:r>
              <a:rPr lang="en-US" dirty="0"/>
              <a:t>it refer to? </a:t>
            </a:r>
            <a:endParaRPr lang="en-US" dirty="0"/>
          </a:p>
          <a:p>
            <a:r>
              <a:rPr lang="en-US" dirty="0" smtClean="0"/>
              <a:t>Is </a:t>
            </a:r>
            <a:r>
              <a:rPr lang="en-US" dirty="0"/>
              <a:t>the dream positive or negative, and noticing the color, is it bright or dark? </a:t>
            </a:r>
            <a:endParaRPr lang="en-US" dirty="0"/>
          </a:p>
          <a:p>
            <a:r>
              <a:rPr lang="en-US" dirty="0"/>
              <a:t>Are there any repeated themes, or is it a Common Dream? </a:t>
            </a:r>
            <a:endParaRPr lang="en-US" dirty="0"/>
          </a:p>
          <a:p>
            <a:r>
              <a:rPr lang="en-US" dirty="0"/>
              <a:t>What are the three to four main points of the dream? </a:t>
            </a:r>
            <a:endParaRPr lang="en-US" dirty="0"/>
          </a:p>
          <a:p>
            <a:pPr marL="533400" indent="-533400" eaLnBrk="1" hangingPunct="1"/>
            <a:endParaRPr lang="en-US" dirty="0" smtClean="0"/>
          </a:p>
        </p:txBody>
      </p:sp>
    </p:spTree>
    <p:extLst>
      <p:ext uri="{BB962C8B-B14F-4D97-AF65-F5344CB8AC3E}">
        <p14:creationId xmlns:p14="http://schemas.microsoft.com/office/powerpoint/2010/main" val="1120514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smtClean="0"/>
              <a:t>Discerning Dreams About Yourself</a:t>
            </a:r>
          </a:p>
        </p:txBody>
      </p:sp>
      <p:sp>
        <p:nvSpPr>
          <p:cNvPr id="17411" name="Rectangle 3"/>
          <p:cNvSpPr>
            <a:spLocks noGrp="1" noChangeArrowheads="1"/>
          </p:cNvSpPr>
          <p:nvPr>
            <p:ph type="body" idx="1"/>
          </p:nvPr>
        </p:nvSpPr>
        <p:spPr/>
        <p:txBody>
          <a:bodyPr/>
          <a:lstStyle/>
          <a:p>
            <a:pPr eaLnBrk="1" hangingPunct="1"/>
            <a:r>
              <a:rPr lang="en-US" sz="2400" smtClean="0"/>
              <a:t>At least 95% of your dreams will be about you!</a:t>
            </a:r>
          </a:p>
          <a:p>
            <a:pPr eaLnBrk="1" hangingPunct="1"/>
            <a:r>
              <a:rPr lang="en-US" sz="2400" smtClean="0"/>
              <a:t>Your dreams come from your heart.</a:t>
            </a:r>
          </a:p>
          <a:p>
            <a:pPr eaLnBrk="1" hangingPunct="1"/>
            <a:r>
              <a:rPr lang="en-US" sz="2400" smtClean="0"/>
              <a:t>Emotional issues, heart struggles, body and health problems will be expressed symbolically through your dreams. </a:t>
            </a:r>
          </a:p>
          <a:p>
            <a:pPr eaLnBrk="1" hangingPunct="1"/>
            <a:r>
              <a:rPr lang="en-US" sz="2400" smtClean="0"/>
              <a:t>Your dreams will also point out relational issues, circumstances and events as well as ministry and vocation situations.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mtClean="0"/>
              <a:t>Discerning Dreams About Yourself</a:t>
            </a:r>
          </a:p>
        </p:txBody>
      </p:sp>
      <p:sp>
        <p:nvSpPr>
          <p:cNvPr id="18435" name="Rectangle 3"/>
          <p:cNvSpPr>
            <a:spLocks noGrp="1" noChangeArrowheads="1"/>
          </p:cNvSpPr>
          <p:nvPr>
            <p:ph type="body" idx="1"/>
          </p:nvPr>
        </p:nvSpPr>
        <p:spPr/>
        <p:txBody>
          <a:bodyPr/>
          <a:lstStyle/>
          <a:p>
            <a:pPr eaLnBrk="1" hangingPunct="1"/>
            <a:r>
              <a:rPr lang="en-US" smtClean="0"/>
              <a:t>Since the vast majority of dreams are about your inner self, begin the process of interpretation with the assumption that it probably is about something you are or should be dealing with in your own life right now!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mtClean="0"/>
              <a:t>Discerning Dreams About Yourself</a:t>
            </a:r>
          </a:p>
        </p:txBody>
      </p:sp>
      <p:sp>
        <p:nvSpPr>
          <p:cNvPr id="19459" name="Rectangle 3"/>
          <p:cNvSpPr>
            <a:spLocks noGrp="1" noChangeArrowheads="1"/>
          </p:cNvSpPr>
          <p:nvPr>
            <p:ph type="body" idx="1"/>
          </p:nvPr>
        </p:nvSpPr>
        <p:spPr/>
        <p:txBody>
          <a:bodyPr/>
          <a:lstStyle/>
          <a:p>
            <a:pPr eaLnBrk="1" hangingPunct="1"/>
            <a:r>
              <a:rPr lang="en-US" smtClean="0"/>
              <a:t>Isolate the </a:t>
            </a:r>
            <a:r>
              <a:rPr lang="en-US" i="1" smtClean="0"/>
              <a:t>feeling</a:t>
            </a:r>
            <a:r>
              <a:rPr lang="en-US" smtClean="0"/>
              <a:t> of the dream first.</a:t>
            </a:r>
          </a:p>
          <a:p>
            <a:pPr eaLnBrk="1" hangingPunct="1"/>
            <a:r>
              <a:rPr lang="en-US" smtClean="0"/>
              <a:t>Look at the </a:t>
            </a:r>
            <a:r>
              <a:rPr lang="en-US" i="1" smtClean="0"/>
              <a:t>action</a:t>
            </a:r>
            <a:r>
              <a:rPr lang="en-US" smtClean="0"/>
              <a:t> of dream next.</a:t>
            </a:r>
          </a:p>
          <a:p>
            <a:pPr eaLnBrk="1" hangingPunct="1"/>
            <a:r>
              <a:rPr lang="en-US" smtClean="0"/>
              <a:t>The </a:t>
            </a:r>
            <a:r>
              <a:rPr lang="en-US" i="1" smtClean="0"/>
              <a:t>people</a:t>
            </a:r>
            <a:r>
              <a:rPr lang="en-US" smtClean="0"/>
              <a:t> in your dreams often represent characteristics about you.</a:t>
            </a:r>
          </a:p>
          <a:p>
            <a:pPr eaLnBrk="1" hangingPunct="1"/>
            <a:r>
              <a:rPr lang="en-US" i="1" smtClean="0"/>
              <a:t>Animals</a:t>
            </a:r>
            <a:r>
              <a:rPr lang="en-US" smtClean="0"/>
              <a:t> often represent your emotions.</a:t>
            </a:r>
          </a:p>
          <a:p>
            <a:pPr eaLnBrk="1" hangingPunct="1"/>
            <a:r>
              <a:rPr lang="en-US" i="1" smtClean="0"/>
              <a:t>Numbers</a:t>
            </a:r>
            <a:r>
              <a:rPr lang="en-US" smtClean="0"/>
              <a:t> in dreams generally represent the identical number in real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838200" y="2362200"/>
            <a:ext cx="7693025" cy="3962400"/>
          </a:xfrm>
        </p:spPr>
        <p:txBody>
          <a:bodyPr/>
          <a:lstStyle/>
          <a:p>
            <a:pPr marL="533400" indent="-533400" eaLnBrk="1" hangingPunct="1"/>
            <a:r>
              <a:rPr lang="en-US" sz="2400" smtClean="0"/>
              <a:t>Judges 7:9 - It happened on the same night that the LORD said to him, "Arise, go down against the camp, for I have delivered it into your hand.</a:t>
            </a:r>
          </a:p>
          <a:p>
            <a:pPr marL="533400" indent="-533400" eaLnBrk="1" hangingPunct="1"/>
            <a:endParaRPr lang="en-US" sz="2400" smtClean="0"/>
          </a:p>
          <a:p>
            <a:pPr marL="533400" indent="-533400" eaLnBrk="1" hangingPunct="1"/>
            <a:r>
              <a:rPr lang="en-US" sz="2400" smtClean="0"/>
              <a:t>Judges 7:13 And when Gideon had come, there was a man telling a dream to his companion. He said, "I have had a dream: To my surprise, a loaf of barley bread tumbled into the camp of Midian; it came to a tent and struck it so that it fell and overturned, and the tent collapsed."</a:t>
            </a:r>
          </a:p>
        </p:txBody>
      </p:sp>
      <p:sp>
        <p:nvSpPr>
          <p:cNvPr id="18435" name="AutoShape 2"/>
          <p:cNvSpPr>
            <a:spLocks noChangeArrowheads="1"/>
          </p:cNvSpPr>
          <p:nvPr/>
        </p:nvSpPr>
        <p:spPr bwMode="auto">
          <a:xfrm>
            <a:off x="914400" y="1066800"/>
            <a:ext cx="7924800" cy="762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600" b="1">
                <a:solidFill>
                  <a:schemeClr val="tx2"/>
                </a:solidFill>
              </a:rPr>
              <a:t>Discerning Dreams About Yourself</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838200" y="2362200"/>
            <a:ext cx="7693025" cy="3962400"/>
          </a:xfrm>
        </p:spPr>
        <p:txBody>
          <a:bodyPr/>
          <a:lstStyle/>
          <a:p>
            <a:pPr marL="533400" indent="-533400" eaLnBrk="1" hangingPunct="1"/>
            <a:r>
              <a:rPr lang="en-US" sz="2400" smtClean="0"/>
              <a:t>Judges 7:14-15 Then his companion answered and said, "This is nothing else but the sword of Gideon the son of Joash, a man of Israel! Into his hand God has delivered Midian and the whole camp." And so it was, when Gideon heard the telling of the dream and its interpretation, that he worshiped. He returned to the camp of Israel, and said, "Arise, for the LORD has delivered the camp of Midian into your hand."</a:t>
            </a:r>
          </a:p>
        </p:txBody>
      </p:sp>
      <p:sp>
        <p:nvSpPr>
          <p:cNvPr id="19459" name="AutoShape 2"/>
          <p:cNvSpPr>
            <a:spLocks noChangeArrowheads="1"/>
          </p:cNvSpPr>
          <p:nvPr/>
        </p:nvSpPr>
        <p:spPr bwMode="auto">
          <a:xfrm>
            <a:off x="914400" y="1066800"/>
            <a:ext cx="7924800" cy="762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600" b="1">
                <a:solidFill>
                  <a:schemeClr val="tx2"/>
                </a:solidFill>
              </a:rPr>
              <a:t>Discerning Dreams About Yourself</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838200" y="2362200"/>
            <a:ext cx="7693025" cy="3962400"/>
          </a:xfrm>
        </p:spPr>
        <p:txBody>
          <a:bodyPr/>
          <a:lstStyle/>
          <a:p>
            <a:pPr marL="533400" indent="-533400" eaLnBrk="1" hangingPunct="1"/>
            <a:r>
              <a:rPr lang="en-US" sz="2400" smtClean="0"/>
              <a:t>Judges 6:11-12 - Now the Angel of the LORD came and sat under the terebinth tree which was in Ophrah, which belonged to Joash the Abiezrite, while his son Gideon threshed wheat in the winepress, in order to hide it from the Midianites. And the Angel of the LORD appeared to him, and said to him, "The LORD is with you, you mighty man of valor!"</a:t>
            </a:r>
          </a:p>
        </p:txBody>
      </p:sp>
      <p:sp>
        <p:nvSpPr>
          <p:cNvPr id="20483" name="AutoShape 2"/>
          <p:cNvSpPr>
            <a:spLocks noChangeArrowheads="1"/>
          </p:cNvSpPr>
          <p:nvPr/>
        </p:nvSpPr>
        <p:spPr bwMode="auto">
          <a:xfrm>
            <a:off x="914400" y="1066800"/>
            <a:ext cx="7924800" cy="762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600" b="1">
                <a:solidFill>
                  <a:schemeClr val="tx2"/>
                </a:solidFill>
              </a:rPr>
              <a:t>Discerning Dreams About Yourself</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z="3200" dirty="0" smtClean="0"/>
              <a:t>Tuning In to God’s Language: </a:t>
            </a:r>
            <a:r>
              <a:rPr lang="en-US" sz="3200" dirty="0" smtClean="0"/>
              <a:t>Christian </a:t>
            </a:r>
            <a:r>
              <a:rPr lang="en-US" sz="3200" dirty="0" smtClean="0"/>
              <a:t>Dream Interpretation</a:t>
            </a:r>
          </a:p>
        </p:txBody>
      </p:sp>
      <p:sp>
        <p:nvSpPr>
          <p:cNvPr id="9219" name="Rectangle 3"/>
          <p:cNvSpPr>
            <a:spLocks noGrp="1" noChangeArrowheads="1"/>
          </p:cNvSpPr>
          <p:nvPr>
            <p:ph type="body" idx="1"/>
          </p:nvPr>
        </p:nvSpPr>
        <p:spPr/>
        <p:txBody>
          <a:bodyPr/>
          <a:lstStyle/>
          <a:p>
            <a:pPr eaLnBrk="1" hangingPunct="1">
              <a:lnSpc>
                <a:spcPct val="90000"/>
              </a:lnSpc>
            </a:pPr>
            <a:r>
              <a:rPr lang="en-US" smtClean="0"/>
              <a:t>Job 33:14-16 For God may speak in one way, or in another, Yet man does not perceive it. In a dream, in a vision of the night, When deep sleep falls upon men, While slumbering on their beds, Then He opens the ears of men, And seals their instruction.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838200" y="2362200"/>
            <a:ext cx="7693025" cy="3962400"/>
          </a:xfrm>
        </p:spPr>
        <p:txBody>
          <a:bodyPr/>
          <a:lstStyle/>
          <a:p>
            <a:pPr eaLnBrk="1" hangingPunct="1"/>
            <a:r>
              <a:rPr lang="en-US" sz="2400" smtClean="0"/>
              <a:t>Herman Riffel says, "Absolutely, Satan can NOT show up in your dream." </a:t>
            </a:r>
          </a:p>
          <a:p>
            <a:pPr eaLnBrk="1" hangingPunct="1"/>
            <a:r>
              <a:rPr lang="en-US" sz="2400" smtClean="0"/>
              <a:t>There are 50 dreams in the bible. All came from God and none from Satan.</a:t>
            </a:r>
          </a:p>
          <a:p>
            <a:pPr eaLnBrk="1" hangingPunct="1"/>
            <a:r>
              <a:rPr lang="en-US" sz="2400" smtClean="0"/>
              <a:t>A nightmare is probably the scream of an unhealed heart. </a:t>
            </a:r>
          </a:p>
        </p:txBody>
      </p:sp>
      <p:sp>
        <p:nvSpPr>
          <p:cNvPr id="21507" name="AutoShape 2"/>
          <p:cNvSpPr>
            <a:spLocks noChangeArrowheads="1"/>
          </p:cNvSpPr>
          <p:nvPr/>
        </p:nvSpPr>
        <p:spPr bwMode="auto">
          <a:xfrm>
            <a:off x="914400" y="1066800"/>
            <a:ext cx="8077200" cy="762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600" b="1">
                <a:solidFill>
                  <a:schemeClr val="tx2"/>
                </a:solidFill>
              </a:rPr>
              <a:t>Can Satan show up in your dream?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Scientific Observations</a:t>
            </a:r>
          </a:p>
        </p:txBody>
      </p:sp>
      <p:sp>
        <p:nvSpPr>
          <p:cNvPr id="10243" name="Rectangle 3"/>
          <p:cNvSpPr>
            <a:spLocks noGrp="1" noChangeArrowheads="1"/>
          </p:cNvSpPr>
          <p:nvPr>
            <p:ph type="body" idx="1"/>
          </p:nvPr>
        </p:nvSpPr>
        <p:spPr/>
        <p:txBody>
          <a:bodyPr/>
          <a:lstStyle/>
          <a:p>
            <a:pPr eaLnBrk="1" hangingPunct="1"/>
            <a:r>
              <a:rPr lang="en-US" smtClean="0"/>
              <a:t>Everyone dreams one to two hours each night during the alpha level</a:t>
            </a:r>
          </a:p>
          <a:p>
            <a:pPr eaLnBrk="1" hangingPunct="1"/>
            <a:r>
              <a:rPr lang="en-US" smtClean="0"/>
              <a:t>The 90 minute cycle of sleep (see next slide)</a:t>
            </a:r>
          </a:p>
          <a:p>
            <a:pPr eaLnBrk="1" hangingPunct="1"/>
            <a:r>
              <a:rPr lang="en-US" smtClean="0"/>
              <a:t>REM – Rapid Eye Movement</a:t>
            </a:r>
          </a:p>
          <a:p>
            <a:pPr eaLnBrk="1" hangingPunct="1"/>
            <a:r>
              <a:rPr lang="en-US" smtClean="0"/>
              <a:t>No dreaming = nervous breakdown</a:t>
            </a:r>
          </a:p>
          <a:p>
            <a:pPr eaLnBrk="1" hangingPunct="1"/>
            <a:r>
              <a:rPr lang="en-US" smtClean="0"/>
              <a:t>Dreams = guardians of our mental  and emotional well-being</a:t>
            </a:r>
          </a:p>
          <a:p>
            <a:pPr eaLnBrk="1" hangingPunct="1"/>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INWAVE ACTIVITY LEV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7950"/>
            <a:ext cx="86868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z="3200" smtClean="0"/>
              <a:t>Seven Reasons We Should Listen to Our Dreams</a:t>
            </a:r>
          </a:p>
        </p:txBody>
      </p:sp>
      <p:sp>
        <p:nvSpPr>
          <p:cNvPr id="11267" name="Rectangle 3"/>
          <p:cNvSpPr>
            <a:spLocks noGrp="1" noChangeArrowheads="1"/>
          </p:cNvSpPr>
          <p:nvPr>
            <p:ph type="body" idx="1"/>
          </p:nvPr>
        </p:nvSpPr>
        <p:spPr/>
        <p:txBody>
          <a:bodyPr/>
          <a:lstStyle/>
          <a:p>
            <a:pPr marL="533400" indent="-533400" eaLnBrk="1" hangingPunct="1">
              <a:lnSpc>
                <a:spcPct val="90000"/>
              </a:lnSpc>
              <a:buFont typeface="Wingdings" pitchFamily="2" charset="2"/>
              <a:buAutoNum type="arabicPeriod"/>
            </a:pPr>
            <a:r>
              <a:rPr lang="en-US" sz="2400" smtClean="0"/>
              <a:t>God declared that He WOULD speak through dreams and visions in the Old Testament (Numbers 12:6).</a:t>
            </a:r>
          </a:p>
          <a:p>
            <a:pPr marL="533400" indent="-533400" eaLnBrk="1" hangingPunct="1">
              <a:lnSpc>
                <a:spcPct val="90000"/>
              </a:lnSpc>
              <a:buFont typeface="Wingdings" pitchFamily="2" charset="2"/>
              <a:buAutoNum type="arabicPeriod"/>
            </a:pPr>
            <a:r>
              <a:rPr lang="en-US" sz="2400" smtClean="0"/>
              <a:t>God declared that He DID speak through dreams and visions in the Old Testament (Hosea 12:10).</a:t>
            </a:r>
          </a:p>
          <a:p>
            <a:pPr marL="533400" indent="-533400" eaLnBrk="1" hangingPunct="1">
              <a:lnSpc>
                <a:spcPct val="90000"/>
              </a:lnSpc>
              <a:buFont typeface="Wingdings" pitchFamily="2" charset="2"/>
              <a:buAutoNum type="arabicPeriod"/>
            </a:pPr>
            <a:r>
              <a:rPr lang="en-US" sz="2400" smtClean="0"/>
              <a:t>God declares that He WILL communicate through dreams and visions in the New Testament (Acts 2:17).</a:t>
            </a:r>
          </a:p>
          <a:p>
            <a:pPr marL="533400" indent="-533400" eaLnBrk="1" hangingPunct="1">
              <a:lnSpc>
                <a:spcPct val="90000"/>
              </a:lnSpc>
              <a:buFont typeface="Wingdings" pitchFamily="2" charset="2"/>
              <a:buAutoNum type="arabicPeriod"/>
            </a:pPr>
            <a:r>
              <a:rPr lang="en-US" sz="2400" smtClean="0"/>
              <a:t>God declares that He WILL COUNSEL us at night through our dreams (Psalm 16:7 NASB).</a:t>
            </a:r>
          </a:p>
          <a:p>
            <a:pPr marL="533400" indent="-533400" eaLnBrk="1" hangingPunct="1">
              <a:lnSpc>
                <a:spcPct val="90000"/>
              </a:lnSpc>
            </a:pPr>
            <a:endParaRPr lang="en-US" sz="2400" smtClean="0"/>
          </a:p>
        </p:txBody>
      </p:sp>
    </p:spTree>
    <p:extLst>
      <p:ext uri="{BB962C8B-B14F-4D97-AF65-F5344CB8AC3E}">
        <p14:creationId xmlns:p14="http://schemas.microsoft.com/office/powerpoint/2010/main" val="305360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3200" smtClean="0"/>
              <a:t>Seven Reasons We Should Listen to Our Dreams</a:t>
            </a:r>
          </a:p>
        </p:txBody>
      </p:sp>
      <p:sp>
        <p:nvSpPr>
          <p:cNvPr id="12291" name="Rectangle 3"/>
          <p:cNvSpPr>
            <a:spLocks noGrp="1" noChangeArrowheads="1"/>
          </p:cNvSpPr>
          <p:nvPr>
            <p:ph type="body" idx="1"/>
          </p:nvPr>
        </p:nvSpPr>
        <p:spPr/>
        <p:txBody>
          <a:bodyPr/>
          <a:lstStyle/>
          <a:p>
            <a:pPr marL="533400" indent="-533400" eaLnBrk="1" hangingPunct="1">
              <a:defRPr/>
            </a:pPr>
            <a:r>
              <a:rPr lang="en-US" sz="2400" dirty="0" smtClean="0"/>
              <a:t>Genesis 15:1 - After these things the word of the LORD came to Abram in a vision, saying, "Do not be afraid, Abram. I am your shield, your exceedingly great reward." </a:t>
            </a:r>
          </a:p>
          <a:p>
            <a:pPr marL="0" indent="0" eaLnBrk="1" hangingPunct="1">
              <a:buFont typeface="Wingdings" pitchFamily="2" charset="2"/>
              <a:buNone/>
              <a:defRPr/>
            </a:pPr>
            <a:endParaRPr lang="en-US" sz="2400" dirty="0" smtClean="0"/>
          </a:p>
          <a:p>
            <a:pPr marL="533400" indent="-533400" eaLnBrk="1" hangingPunct="1">
              <a:defRPr/>
            </a:pPr>
            <a:r>
              <a:rPr lang="en-US" sz="2400" dirty="0" smtClean="0"/>
              <a:t>Genesis 15:5 - Then He brought him outside and said, "Look now toward heaven, and count the stars if you are able to number them." And He said to him, "So shall your descendants be."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3200" smtClean="0"/>
              <a:t>Seven Reasons We Should Listen to Our Dreams</a:t>
            </a:r>
          </a:p>
        </p:txBody>
      </p:sp>
      <p:sp>
        <p:nvSpPr>
          <p:cNvPr id="9219" name="Rectangle 3"/>
          <p:cNvSpPr>
            <a:spLocks noGrp="1" noChangeArrowheads="1"/>
          </p:cNvSpPr>
          <p:nvPr>
            <p:ph type="body" idx="1"/>
          </p:nvPr>
        </p:nvSpPr>
        <p:spPr/>
        <p:txBody>
          <a:bodyPr/>
          <a:lstStyle/>
          <a:p>
            <a:pPr marL="533400" indent="-533400" eaLnBrk="1" hangingPunct="1"/>
            <a:r>
              <a:rPr lang="en-US" sz="2400" smtClean="0"/>
              <a:t>Genesis 15:12-13,18 - Now when the sun was going down, a deep sleep fell upon Abram; and behold, horror and great darkness fell upon him. Then He said to Abram: "Know certainly that your descendants will be strangers in a land that is not theirs, and will serve them, and they will afflict them four hundred years... On the same day the LORD made a covenant with Abram, saying: "To your descendants I have given this land, from the river of Egypt to the great river, the River Euphrates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z="3200" smtClean="0"/>
              <a:t>Seven Reasons We Should Listen to Our Dreams</a:t>
            </a:r>
          </a:p>
        </p:txBody>
      </p:sp>
      <p:sp>
        <p:nvSpPr>
          <p:cNvPr id="12291" name="Rectangle 3"/>
          <p:cNvSpPr>
            <a:spLocks noGrp="1" noChangeArrowheads="1"/>
          </p:cNvSpPr>
          <p:nvPr>
            <p:ph type="body" idx="1"/>
          </p:nvPr>
        </p:nvSpPr>
        <p:spPr/>
        <p:txBody>
          <a:bodyPr/>
          <a:lstStyle/>
          <a:p>
            <a:pPr marL="533400" indent="-533400" eaLnBrk="1" hangingPunct="1">
              <a:buFont typeface="Wingdings" pitchFamily="2" charset="2"/>
              <a:buAutoNum type="arabicPeriod" startAt="5"/>
            </a:pPr>
            <a:r>
              <a:rPr lang="en-US" sz="2400" smtClean="0"/>
              <a:t>Rather than our dreams being fatalistic, dreams are calling us to change SO WE WILL NOT PERISH (Job 33:14-18).</a:t>
            </a:r>
          </a:p>
          <a:p>
            <a:pPr marL="533400" indent="-533400" eaLnBrk="1" hangingPunct="1">
              <a:buFont typeface="Wingdings" pitchFamily="2" charset="2"/>
              <a:buAutoNum type="arabicPeriod" startAt="5"/>
            </a:pPr>
            <a:r>
              <a:rPr lang="en-US" sz="2400" smtClean="0"/>
              <a:t>God does very significant things WITHIN dreams.  For example, He established the Abrahamic Covenant in a dream. (Genesis 15:12,13,18).</a:t>
            </a:r>
          </a:p>
          <a:p>
            <a:pPr marL="533400" indent="-533400" eaLnBrk="1" hangingPunct="1">
              <a:buFont typeface="Wingdings" pitchFamily="2" charset="2"/>
              <a:buAutoNum type="arabicPeriod" startAt="5"/>
            </a:pPr>
            <a:r>
              <a:rPr lang="en-US" sz="2400" smtClean="0"/>
              <a:t>God grants supernatural gifts THROUGH dreams and visions in the Old Testament (Numbers 12:6).</a:t>
            </a:r>
          </a:p>
          <a:p>
            <a:pPr marL="533400" indent="-533400" eaLnBrk="1" hangingPunct="1"/>
            <a:endParaRPr lang="en-US"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38200" y="2362200"/>
            <a:ext cx="7696200" cy="4114800"/>
          </a:xfrm>
        </p:spPr>
        <p:txBody>
          <a:bodyPr/>
          <a:lstStyle/>
          <a:p>
            <a:pPr eaLnBrk="1" hangingPunct="1">
              <a:lnSpc>
                <a:spcPct val="90000"/>
              </a:lnSpc>
            </a:pPr>
            <a:r>
              <a:rPr lang="en-US" sz="2400" smtClean="0"/>
              <a:t>1 Kings 3: 5, 9, 12, 15 - At Gibeon the LORD appeared to Solomon in a dream by night; and God said, "Ask! What shall I give you?"... "Therefore give to Your servant an understanding heart to judge Your people, that I may discern between good and evil. For who is able to judge this great people of Yours?“… "behold, I have done according to your words; see, I have given you a wise and understanding heart, so that there has not been anyone like you before you, nor shall any like you arise after you."... Then Solomon awoke; and indeed it had been a dream. </a:t>
            </a:r>
          </a:p>
        </p:txBody>
      </p:sp>
      <p:sp>
        <p:nvSpPr>
          <p:cNvPr id="11267" name="AutoShape 2"/>
          <p:cNvSpPr>
            <a:spLocks noChangeArrowheads="1"/>
          </p:cNvSpPr>
          <p:nvPr/>
        </p:nvSpPr>
        <p:spPr bwMode="auto">
          <a:xfrm>
            <a:off x="914400" y="9144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200" b="1">
                <a:solidFill>
                  <a:schemeClr val="tx2"/>
                </a:solidFill>
              </a:rPr>
              <a:t>Seven Reasons We Should Listen to Our Dreams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477</TotalTime>
  <Words>1444</Words>
  <Application>Microsoft Macintosh PowerPoint</Application>
  <PresentationFormat>On-screen Show (4:3)</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Capsules</vt:lpstr>
      <vt:lpstr> Tuning in to God’s Language: Christian Dream Interpretation</vt:lpstr>
      <vt:lpstr>Tuning In to God’s Language: Christian Dream Interpretation</vt:lpstr>
      <vt:lpstr>Scientific Observations</vt:lpstr>
      <vt:lpstr>PowerPoint Presentation</vt:lpstr>
      <vt:lpstr>Seven Reasons We Should Listen to Our Dreams</vt:lpstr>
      <vt:lpstr>Seven Reasons We Should Listen to Our Dreams</vt:lpstr>
      <vt:lpstr>Seven Reasons We Should Listen to Our Dreams</vt:lpstr>
      <vt:lpstr>Seven Reasons We Should Listen to Our Dreams</vt:lpstr>
      <vt:lpstr>PowerPoint Presentation</vt:lpstr>
      <vt:lpstr>Five Ways to Recall Your Dreams</vt:lpstr>
      <vt:lpstr>Seven Foundational Principles for Interpreting Dreams</vt:lpstr>
      <vt:lpstr>Seven Foundational Principles for Interpreting Dreams</vt:lpstr>
      <vt:lpstr>Four Fast Track Questions for Interpreting Dreams</vt:lpstr>
      <vt:lpstr>Discerning Dreams About Yourself</vt:lpstr>
      <vt:lpstr>Discerning Dreams About Yourself</vt:lpstr>
      <vt:lpstr>Discerning Dreams About Yourself</vt:lpstr>
      <vt:lpstr>PowerPoint Presentation</vt:lpstr>
      <vt:lpstr>PowerPoint Presentation</vt:lpstr>
      <vt:lpstr>PowerPoint Presentation</vt:lpstr>
      <vt:lpstr>PowerPoint Presentation</vt:lpstr>
    </vt:vector>
  </TitlesOfParts>
  <Company>Prince of Peace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Dreams Interpretation</dc:title>
  <dc:creator>Thomas Schlueter</dc:creator>
  <cp:lastModifiedBy>Mike Hutchings </cp:lastModifiedBy>
  <cp:revision>19</cp:revision>
  <dcterms:created xsi:type="dcterms:W3CDTF">2005-11-08T21:18:04Z</dcterms:created>
  <dcterms:modified xsi:type="dcterms:W3CDTF">2015-05-28T13:59:02Z</dcterms:modified>
</cp:coreProperties>
</file>